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308" r:id="rId3"/>
    <p:sldId id="316" r:id="rId4"/>
    <p:sldId id="303" r:id="rId5"/>
    <p:sldId id="304" r:id="rId6"/>
    <p:sldId id="309" r:id="rId7"/>
    <p:sldId id="310" r:id="rId8"/>
    <p:sldId id="311" r:id="rId9"/>
    <p:sldId id="31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lene Vera" initials="MV" lastIdx="2" clrIdx="0">
    <p:extLst>
      <p:ext uri="{19B8F6BF-5375-455C-9EA6-DF929625EA0E}">
        <p15:presenceInfo xmlns:p15="http://schemas.microsoft.com/office/powerpoint/2012/main" userId="Marlene Ver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DAB7B"/>
    <a:srgbClr val="559AA1"/>
    <a:srgbClr val="3399FF"/>
    <a:srgbClr val="365422"/>
    <a:srgbClr val="79B991"/>
    <a:srgbClr val="66CCFF"/>
    <a:srgbClr val="FDF695"/>
    <a:srgbClr val="F9D7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280" autoAdjust="0"/>
  </p:normalViewPr>
  <p:slideViewPr>
    <p:cSldViewPr snapToGrid="0">
      <p:cViewPr varScale="1">
        <p:scale>
          <a:sx n="62" d="100"/>
          <a:sy n="62" d="100"/>
        </p:scale>
        <p:origin x="1056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5D1968-3F02-48AD-8438-1A2BFB3DF973}" type="datetimeFigureOut">
              <a:rPr lang="es-MX" smtClean="0"/>
              <a:t>23/11/2017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7E810-D64B-411C-81B8-4C14C5A0B0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02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9DA5-F41A-429E-BCD1-A0F529396FC5}" type="datetimeFigureOut">
              <a:rPr lang="es-MX" smtClean="0"/>
              <a:t>23/11/2017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E0D0F-C2FD-4E4B-9E0B-AEB5FC421D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1525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9DA5-F41A-429E-BCD1-A0F529396FC5}" type="datetimeFigureOut">
              <a:rPr lang="es-MX" smtClean="0"/>
              <a:t>23/11/2017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E0D0F-C2FD-4E4B-9E0B-AEB5FC421D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3949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9DA5-F41A-429E-BCD1-A0F529396FC5}" type="datetimeFigureOut">
              <a:rPr lang="es-MX" smtClean="0"/>
              <a:t>23/11/2017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E0D0F-C2FD-4E4B-9E0B-AEB5FC421D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197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9DA5-F41A-429E-BCD1-A0F529396FC5}" type="datetimeFigureOut">
              <a:rPr lang="es-MX" smtClean="0"/>
              <a:t>23/11/2017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E0D0F-C2FD-4E4B-9E0B-AEB5FC421D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2256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9DA5-F41A-429E-BCD1-A0F529396FC5}" type="datetimeFigureOut">
              <a:rPr lang="es-MX" smtClean="0"/>
              <a:t>23/11/2017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E0D0F-C2FD-4E4B-9E0B-AEB5FC421D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118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9DA5-F41A-429E-BCD1-A0F529396FC5}" type="datetimeFigureOut">
              <a:rPr lang="es-MX" smtClean="0"/>
              <a:t>23/11/2017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E0D0F-C2FD-4E4B-9E0B-AEB5FC421D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7737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9DA5-F41A-429E-BCD1-A0F529396FC5}" type="datetimeFigureOut">
              <a:rPr lang="es-MX" smtClean="0"/>
              <a:t>23/11/2017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E0D0F-C2FD-4E4B-9E0B-AEB5FC421D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8908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9DA5-F41A-429E-BCD1-A0F529396FC5}" type="datetimeFigureOut">
              <a:rPr lang="es-MX" smtClean="0"/>
              <a:t>23/11/2017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E0D0F-C2FD-4E4B-9E0B-AEB5FC421D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6319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9DA5-F41A-429E-BCD1-A0F529396FC5}" type="datetimeFigureOut">
              <a:rPr lang="es-MX" smtClean="0"/>
              <a:t>23/11/2017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E0D0F-C2FD-4E4B-9E0B-AEB5FC421D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3690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9DA5-F41A-429E-BCD1-A0F529396FC5}" type="datetimeFigureOut">
              <a:rPr lang="es-MX" smtClean="0"/>
              <a:t>23/11/2017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E0D0F-C2FD-4E4B-9E0B-AEB5FC421D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6046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9DA5-F41A-429E-BCD1-A0F529396FC5}" type="datetimeFigureOut">
              <a:rPr lang="es-MX" smtClean="0"/>
              <a:t>23/11/2017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E0D0F-C2FD-4E4B-9E0B-AEB5FC421D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9404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F9DA5-F41A-429E-BCD1-A0F529396FC5}" type="datetimeFigureOut">
              <a:rPr lang="es-MX" smtClean="0"/>
              <a:t>23/11/2017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E0D0F-C2FD-4E4B-9E0B-AEB5FC421D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4303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875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6 CuadroTexto"/>
          <p:cNvSpPr txBox="1"/>
          <p:nvPr/>
        </p:nvSpPr>
        <p:spPr>
          <a:xfrm>
            <a:off x="387927" y="3037637"/>
            <a:ext cx="24070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PLANO DE EXPOSICIÓN COMERCIAL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4476D77-1C2B-4232-AC0C-3DB2AD037E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5433" y="327209"/>
            <a:ext cx="5450640" cy="6203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7042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6 CuadroTexto"/>
          <p:cNvSpPr txBox="1"/>
          <p:nvPr/>
        </p:nvSpPr>
        <p:spPr>
          <a:xfrm>
            <a:off x="139484" y="2960146"/>
            <a:ext cx="27738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LISTADO </a:t>
            </a:r>
          </a:p>
          <a:p>
            <a:pPr algn="ctr"/>
            <a:r>
              <a:rPr lang="es-MX" sz="32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</a:p>
          <a:p>
            <a:pPr algn="ctr"/>
            <a:r>
              <a:rPr lang="es-MX" sz="32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PARTICIPANTES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7E79374-04E7-4B98-AA7B-B82A409DA7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3361" y="170481"/>
            <a:ext cx="2466296" cy="619932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D3A591CB-9F83-4FF0-A850-A1B9FD419E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9374" y="170481"/>
            <a:ext cx="2554160" cy="642017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14564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6 CuadroTexto"/>
          <p:cNvSpPr txBox="1"/>
          <p:nvPr/>
        </p:nvSpPr>
        <p:spPr>
          <a:xfrm>
            <a:off x="2452735" y="468796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COSTO DE STANDS</a:t>
            </a:r>
          </a:p>
        </p:txBody>
      </p:sp>
      <p:sp>
        <p:nvSpPr>
          <p:cNvPr id="4" name="Rectángulo 3"/>
          <p:cNvSpPr/>
          <p:nvPr/>
        </p:nvSpPr>
        <p:spPr>
          <a:xfrm>
            <a:off x="438365" y="2404277"/>
            <a:ext cx="466895" cy="43887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438365" y="3271589"/>
            <a:ext cx="462959" cy="826466"/>
          </a:xfrm>
          <a:prstGeom prst="rect">
            <a:avLst/>
          </a:prstGeom>
          <a:solidFill>
            <a:srgbClr val="C1F3B3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Rectángulo 5"/>
          <p:cNvSpPr/>
          <p:nvPr/>
        </p:nvSpPr>
        <p:spPr>
          <a:xfrm>
            <a:off x="243546" y="4423083"/>
            <a:ext cx="770868" cy="648980"/>
          </a:xfrm>
          <a:prstGeom prst="rect">
            <a:avLst/>
          </a:prstGeom>
          <a:solidFill>
            <a:srgbClr val="F3C797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1014414" y="2599156"/>
            <a:ext cx="2876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STAND 3X3 m2. </a:t>
            </a:r>
            <a:endParaRPr lang="es-MX" b="1" dirty="0"/>
          </a:p>
        </p:txBody>
      </p:sp>
      <p:sp>
        <p:nvSpPr>
          <p:cNvPr id="8" name="CuadroTexto 7"/>
          <p:cNvSpPr txBox="1"/>
          <p:nvPr/>
        </p:nvSpPr>
        <p:spPr>
          <a:xfrm>
            <a:off x="1014414" y="3697756"/>
            <a:ext cx="2876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STAND 6X3 m</a:t>
            </a:r>
            <a:r>
              <a:rPr lang="es-MX" baseline="30000" dirty="0"/>
              <a:t>2</a:t>
            </a:r>
            <a:r>
              <a:rPr lang="es-MX" dirty="0"/>
              <a:t>. </a:t>
            </a:r>
            <a:endParaRPr lang="es-MX" b="1" dirty="0"/>
          </a:p>
        </p:txBody>
      </p:sp>
      <p:sp>
        <p:nvSpPr>
          <p:cNvPr id="9" name="CuadroTexto 8"/>
          <p:cNvSpPr txBox="1"/>
          <p:nvPr/>
        </p:nvSpPr>
        <p:spPr>
          <a:xfrm>
            <a:off x="1111229" y="4702731"/>
            <a:ext cx="2876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ISLA 6X6 m</a:t>
            </a:r>
            <a:r>
              <a:rPr lang="es-MX" baseline="30000" dirty="0"/>
              <a:t>2</a:t>
            </a:r>
            <a:r>
              <a:rPr lang="es-MX" dirty="0"/>
              <a:t>. </a:t>
            </a:r>
            <a:endParaRPr lang="es-MX" b="1" dirty="0"/>
          </a:p>
        </p:txBody>
      </p:sp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082036"/>
              </p:ext>
            </p:extLst>
          </p:nvPr>
        </p:nvGraphicFramePr>
        <p:xfrm>
          <a:off x="3028950" y="2389297"/>
          <a:ext cx="5757863" cy="1493125"/>
        </p:xfrm>
        <a:graphic>
          <a:graphicData uri="http://schemas.openxmlformats.org/drawingml/2006/table">
            <a:tbl>
              <a:tblPr firstRow="1" firstCol="1" bandRow="1">
                <a:tableStyleId>{2A488322-F2BA-4B5B-9748-0D474271808F}</a:tableStyleId>
              </a:tblPr>
              <a:tblGrid>
                <a:gridCol w="3017311">
                  <a:extLst>
                    <a:ext uri="{9D8B030D-6E8A-4147-A177-3AD203B41FA5}">
                      <a16:colId xmlns:a16="http://schemas.microsoft.com/office/drawing/2014/main" val="2951550670"/>
                    </a:ext>
                  </a:extLst>
                </a:gridCol>
                <a:gridCol w="2740552">
                  <a:extLst>
                    <a:ext uri="{9D8B030D-6E8A-4147-A177-3AD203B41FA5}">
                      <a16:colId xmlns:a16="http://schemas.microsoft.com/office/drawing/2014/main" val="3531835480"/>
                    </a:ext>
                  </a:extLst>
                </a:gridCol>
              </a:tblGrid>
              <a:tr h="341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0" dirty="0">
                          <a:solidFill>
                            <a:schemeClr val="tx1"/>
                          </a:solidFill>
                          <a:effectLst/>
                        </a:rPr>
                        <a:t>Tamaño</a:t>
                      </a:r>
                      <a:endParaRPr lang="es-MX" sz="2400" b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0" dirty="0">
                          <a:solidFill>
                            <a:schemeClr val="tx1"/>
                          </a:solidFill>
                          <a:effectLst/>
                        </a:rPr>
                        <a:t>Costo</a:t>
                      </a:r>
                      <a:endParaRPr lang="es-MX" sz="2400" b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4431024"/>
                  </a:ext>
                </a:extLst>
              </a:tr>
              <a:tr h="395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0" dirty="0">
                          <a:solidFill>
                            <a:schemeClr val="tx1"/>
                          </a:solidFill>
                          <a:effectLst/>
                        </a:rPr>
                        <a:t>Stand 3x3 </a:t>
                      </a:r>
                      <a:r>
                        <a:rPr lang="es-MX" sz="2400" b="0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es-MX" sz="2400" b="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s-MX" sz="2400" b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0" dirty="0">
                          <a:solidFill>
                            <a:schemeClr val="tx1"/>
                          </a:solidFill>
                          <a:effectLst/>
                        </a:rPr>
                        <a:t>$71,000.00</a:t>
                      </a:r>
                      <a:endParaRPr lang="es-MX" sz="2400" b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963136"/>
                  </a:ext>
                </a:extLst>
              </a:tr>
              <a:tr h="341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0" dirty="0">
                          <a:solidFill>
                            <a:schemeClr val="tx1"/>
                          </a:solidFill>
                          <a:effectLst/>
                        </a:rPr>
                        <a:t>Stand 6x3 </a:t>
                      </a:r>
                      <a:r>
                        <a:rPr lang="es-MX" sz="2400" b="0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es-MX" sz="2400" b="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s-MX" sz="2400" b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0" dirty="0">
                          <a:solidFill>
                            <a:schemeClr val="tx1"/>
                          </a:solidFill>
                          <a:effectLst/>
                        </a:rPr>
                        <a:t>$169,000.00</a:t>
                      </a:r>
                      <a:endParaRPr lang="es-MX" sz="2400" b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1460317"/>
                  </a:ext>
                </a:extLst>
              </a:tr>
              <a:tr h="341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0" dirty="0">
                          <a:solidFill>
                            <a:schemeClr val="tx1"/>
                          </a:solidFill>
                          <a:effectLst/>
                        </a:rPr>
                        <a:t>Isla 6x6 </a:t>
                      </a:r>
                      <a:r>
                        <a:rPr lang="es-MX" sz="2400" b="0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es-MX" sz="2400" b="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s-MX" sz="2400" b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0" dirty="0">
                          <a:solidFill>
                            <a:schemeClr val="tx1"/>
                          </a:solidFill>
                          <a:effectLst/>
                        </a:rPr>
                        <a:t>$354,200.00</a:t>
                      </a:r>
                      <a:endParaRPr lang="es-MX" sz="2400" b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353081"/>
                  </a:ext>
                </a:extLst>
              </a:tr>
            </a:tbl>
          </a:graphicData>
        </a:graphic>
      </p:graphicFrame>
      <p:sp>
        <p:nvSpPr>
          <p:cNvPr id="2" name="Rectángulo 1"/>
          <p:cNvSpPr/>
          <p:nvPr/>
        </p:nvSpPr>
        <p:spPr>
          <a:xfrm>
            <a:off x="3028950" y="4423083"/>
            <a:ext cx="59293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/>
              <a:t>Stands: Incluyen mamparas, 1 contacto eléctrico 500 watts, 1 lámpara, 1 mesa, 2 sillas y marquesina con rótulo </a:t>
            </a:r>
          </a:p>
          <a:p>
            <a:pPr algn="just"/>
            <a:endParaRPr lang="es-ES" dirty="0"/>
          </a:p>
          <a:p>
            <a:pPr algn="just"/>
            <a:r>
              <a:rPr lang="es-MX" dirty="0"/>
              <a:t>Islas: Incluyen delimitación del área y tablero termoeléctrico de 1,500 watts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71166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6 CuadroTexto"/>
          <p:cNvSpPr txBox="1"/>
          <p:nvPr/>
        </p:nvSpPr>
        <p:spPr>
          <a:xfrm>
            <a:off x="2058514" y="468518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PATROCINIOS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003570"/>
              </p:ext>
            </p:extLst>
          </p:nvPr>
        </p:nvGraphicFramePr>
        <p:xfrm>
          <a:off x="251791" y="1958045"/>
          <a:ext cx="8653670" cy="3649277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787374">
                  <a:extLst>
                    <a:ext uri="{9D8B030D-6E8A-4147-A177-3AD203B41FA5}">
                      <a16:colId xmlns:a16="http://schemas.microsoft.com/office/drawing/2014/main" val="2547223824"/>
                    </a:ext>
                  </a:extLst>
                </a:gridCol>
                <a:gridCol w="3818835">
                  <a:extLst>
                    <a:ext uri="{9D8B030D-6E8A-4147-A177-3AD203B41FA5}">
                      <a16:colId xmlns:a16="http://schemas.microsoft.com/office/drawing/2014/main" val="2889555510"/>
                    </a:ext>
                  </a:extLst>
                </a:gridCol>
                <a:gridCol w="2047461">
                  <a:extLst>
                    <a:ext uri="{9D8B030D-6E8A-4147-A177-3AD203B41FA5}">
                      <a16:colId xmlns:a16="http://schemas.microsoft.com/office/drawing/2014/main" val="2644189216"/>
                    </a:ext>
                  </a:extLst>
                </a:gridCol>
              </a:tblGrid>
              <a:tr h="475137">
                <a:tc>
                  <a:txBody>
                    <a:bodyPr/>
                    <a:lstStyle/>
                    <a:p>
                      <a:pPr algn="ctr"/>
                      <a:r>
                        <a:rPr lang="es-MX" sz="1700" dirty="0">
                          <a:solidFill>
                            <a:schemeClr val="tx1"/>
                          </a:solidFill>
                        </a:rPr>
                        <a:t>PATROCINIO </a:t>
                      </a:r>
                    </a:p>
                    <a:p>
                      <a:pPr algn="ctr"/>
                      <a:endParaRPr lang="es-MX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8888" marR="88888" marT="44444" marB="4444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700" dirty="0">
                          <a:solidFill>
                            <a:schemeClr val="tx1"/>
                          </a:solidFill>
                        </a:rPr>
                        <a:t>DESCRIPCIÓN</a:t>
                      </a:r>
                      <a:endParaRPr lang="es-MX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8888" marR="88888" marT="44444" marB="4444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700" dirty="0">
                          <a:solidFill>
                            <a:schemeClr val="tx1"/>
                          </a:solidFill>
                        </a:rPr>
                        <a:t>EMPRESA </a:t>
                      </a:r>
                      <a:endParaRPr lang="es-MX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8888" marR="88888" marT="44444" marB="4444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384105"/>
                  </a:ext>
                </a:extLst>
              </a:tr>
              <a:tr h="811129">
                <a:tc>
                  <a:txBody>
                    <a:bodyPr/>
                    <a:lstStyle/>
                    <a:p>
                      <a:pPr algn="ctr"/>
                      <a:r>
                        <a:rPr lang="es-MX" sz="1700" dirty="0"/>
                        <a:t>KIT DE BIENVENIDA </a:t>
                      </a:r>
                      <a:endParaRPr lang="es-MX" sz="1700" dirty="0">
                        <a:latin typeface="+mn-lt"/>
                      </a:endParaRPr>
                    </a:p>
                  </a:txBody>
                  <a:tcPr marL="88888" marR="88888" marT="44444" marB="44444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es-MX" sz="1700" dirty="0">
                          <a:effectLst/>
                        </a:rPr>
                        <a:t>Presencia de marca en 700 Bag packs impresas a 1 tinta. 700 Libretas y bolígrafos. </a:t>
                      </a:r>
                    </a:p>
                    <a:p>
                      <a:pPr marL="228600" algn="just">
                        <a:spcAft>
                          <a:spcPts val="0"/>
                        </a:spcAft>
                      </a:pPr>
                      <a:endParaRPr lang="es-MX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87036" marR="8703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700" dirty="0"/>
                        <a:t>ASOFARMA </a:t>
                      </a:r>
                      <a:endParaRPr lang="es-MX" sz="1700" b="0" dirty="0">
                        <a:latin typeface="+mn-lt"/>
                      </a:endParaRPr>
                    </a:p>
                  </a:txBody>
                  <a:tcPr marL="88888" marR="88888" marT="44444" marB="44444"/>
                </a:tc>
                <a:extLst>
                  <a:ext uri="{0D108BD9-81ED-4DB2-BD59-A6C34878D82A}">
                    <a16:rowId xmlns:a16="http://schemas.microsoft.com/office/drawing/2014/main" val="1330352301"/>
                  </a:ext>
                </a:extLst>
              </a:tr>
              <a:tr h="880701">
                <a:tc>
                  <a:txBody>
                    <a:bodyPr/>
                    <a:lstStyle/>
                    <a:p>
                      <a:pPr algn="ctr"/>
                      <a:r>
                        <a:rPr lang="es-MX" sz="1700" dirty="0"/>
                        <a:t>REGISTRO COMPUTARIZADO </a:t>
                      </a:r>
                      <a:endParaRPr lang="es-MX" sz="1700" dirty="0">
                        <a:latin typeface="+mn-lt"/>
                      </a:endParaRPr>
                    </a:p>
                  </a:txBody>
                  <a:tcPr marL="88888" marR="88888" marT="44444" marB="44444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700" dirty="0"/>
                        <a:t>Presencia de marca en 700 gafetes, porta gafetes, cintas y módulos de registro. </a:t>
                      </a:r>
                    </a:p>
                    <a:p>
                      <a:pPr algn="just"/>
                      <a:endParaRPr lang="es-MX" sz="1700" dirty="0">
                        <a:latin typeface="+mn-lt"/>
                      </a:endParaRPr>
                    </a:p>
                  </a:txBody>
                  <a:tcPr marL="88888" marR="88888" marT="44444" marB="44444"/>
                </a:tc>
                <a:tc>
                  <a:txBody>
                    <a:bodyPr/>
                    <a:lstStyle/>
                    <a:p>
                      <a:pPr algn="ctr"/>
                      <a:endParaRPr lang="es-MX" sz="1700" b="0" dirty="0">
                        <a:latin typeface="+mn-lt"/>
                      </a:endParaRPr>
                    </a:p>
                  </a:txBody>
                  <a:tcPr marL="88888" marR="88888" marT="44444" marB="44444"/>
                </a:tc>
                <a:extLst>
                  <a:ext uri="{0D108BD9-81ED-4DB2-BD59-A6C34878D82A}">
                    <a16:rowId xmlns:a16="http://schemas.microsoft.com/office/drawing/2014/main" val="2827997894"/>
                  </a:ext>
                </a:extLst>
              </a:tr>
              <a:tr h="880701">
                <a:tc>
                  <a:txBody>
                    <a:bodyPr/>
                    <a:lstStyle/>
                    <a:p>
                      <a:pPr algn="ctr"/>
                      <a:r>
                        <a:rPr lang="es-MX" sz="1700" dirty="0"/>
                        <a:t>PROGRAMA FINAL </a:t>
                      </a:r>
                      <a:endParaRPr lang="es-MX" sz="1700" dirty="0">
                        <a:latin typeface="+mn-lt"/>
                      </a:endParaRPr>
                    </a:p>
                  </a:txBody>
                  <a:tcPr marL="88888" marR="88888" marT="44444" marB="44444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700" dirty="0"/>
                        <a:t>Presencia de marca en 1,000 programas impresos a color con portada y contraportada. </a:t>
                      </a:r>
                    </a:p>
                    <a:p>
                      <a:pPr algn="just"/>
                      <a:endParaRPr lang="es-MX" sz="1700" dirty="0">
                        <a:latin typeface="+mn-lt"/>
                      </a:endParaRPr>
                    </a:p>
                  </a:txBody>
                  <a:tcPr marL="88888" marR="88888" marT="44444" marB="44444"/>
                </a:tc>
                <a:tc>
                  <a:txBody>
                    <a:bodyPr/>
                    <a:lstStyle/>
                    <a:p>
                      <a:pPr algn="ctr"/>
                      <a:endParaRPr lang="es-MX" sz="1700" b="0" dirty="0">
                        <a:latin typeface="+mn-lt"/>
                      </a:endParaRPr>
                    </a:p>
                  </a:txBody>
                  <a:tcPr marL="88888" marR="88888" marT="44444" marB="44444"/>
                </a:tc>
                <a:extLst>
                  <a:ext uri="{0D108BD9-81ED-4DB2-BD59-A6C34878D82A}">
                    <a16:rowId xmlns:a16="http://schemas.microsoft.com/office/drawing/2014/main" val="1286122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2773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6 CuadroTexto"/>
          <p:cNvSpPr txBox="1"/>
          <p:nvPr/>
        </p:nvSpPr>
        <p:spPr>
          <a:xfrm>
            <a:off x="2305194" y="473711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PATROCINIOS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974175"/>
              </p:ext>
            </p:extLst>
          </p:nvPr>
        </p:nvGraphicFramePr>
        <p:xfrm>
          <a:off x="214313" y="2077316"/>
          <a:ext cx="8638139" cy="3234578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879380">
                  <a:extLst>
                    <a:ext uri="{9D8B030D-6E8A-4147-A177-3AD203B41FA5}">
                      <a16:colId xmlns:a16="http://schemas.microsoft.com/office/drawing/2014/main" val="2547223824"/>
                    </a:ext>
                  </a:extLst>
                </a:gridCol>
                <a:gridCol w="3750020">
                  <a:extLst>
                    <a:ext uri="{9D8B030D-6E8A-4147-A177-3AD203B41FA5}">
                      <a16:colId xmlns:a16="http://schemas.microsoft.com/office/drawing/2014/main" val="2889555510"/>
                    </a:ext>
                  </a:extLst>
                </a:gridCol>
                <a:gridCol w="2008739">
                  <a:extLst>
                    <a:ext uri="{9D8B030D-6E8A-4147-A177-3AD203B41FA5}">
                      <a16:colId xmlns:a16="http://schemas.microsoft.com/office/drawing/2014/main" val="2644189216"/>
                    </a:ext>
                  </a:extLst>
                </a:gridCol>
              </a:tblGrid>
              <a:tr h="475137">
                <a:tc>
                  <a:txBody>
                    <a:bodyPr/>
                    <a:lstStyle/>
                    <a:p>
                      <a:pPr algn="ctr"/>
                      <a:r>
                        <a:rPr lang="es-MX" sz="1700" dirty="0">
                          <a:solidFill>
                            <a:schemeClr val="tx1"/>
                          </a:solidFill>
                        </a:rPr>
                        <a:t>PATROCINIO </a:t>
                      </a:r>
                    </a:p>
                    <a:p>
                      <a:pPr algn="ctr"/>
                      <a:endParaRPr lang="es-MX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8888" marR="88888" marT="44444" marB="4444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700" dirty="0">
                          <a:solidFill>
                            <a:schemeClr val="tx1"/>
                          </a:solidFill>
                        </a:rPr>
                        <a:t>DESCRIPCIÓN</a:t>
                      </a:r>
                      <a:endParaRPr lang="es-MX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8888" marR="88888" marT="44444" marB="4444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700" dirty="0">
                          <a:solidFill>
                            <a:schemeClr val="tx1"/>
                          </a:solidFill>
                        </a:rPr>
                        <a:t>EMPRESA </a:t>
                      </a:r>
                      <a:endParaRPr lang="es-MX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8888" marR="88888" marT="44444" marB="4444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384105"/>
                  </a:ext>
                </a:extLst>
              </a:tr>
              <a:tr h="811129">
                <a:tc>
                  <a:txBody>
                    <a:bodyPr/>
                    <a:lstStyle/>
                    <a:p>
                      <a:pPr algn="ctr"/>
                      <a:r>
                        <a:rPr lang="es-MX" sz="1700" dirty="0"/>
                        <a:t>SEÑALIZACIÓN</a:t>
                      </a:r>
                      <a:endParaRPr lang="es-MX" sz="1700" dirty="0">
                        <a:latin typeface="+mn-lt"/>
                      </a:endParaRPr>
                    </a:p>
                  </a:txBody>
                  <a:tcPr marL="88888" marR="88888" marT="44444" marB="44444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700" dirty="0"/>
                        <a:t>Presencia de marca mamparas distribuidas en el hotel durante todo el evento.</a:t>
                      </a:r>
                    </a:p>
                  </a:txBody>
                  <a:tcPr marL="88888" marR="88888" marT="44444" marB="444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700" dirty="0"/>
                        <a:t>ASOFARMA</a:t>
                      </a:r>
                      <a:endParaRPr lang="es-MX" sz="1700" b="0" dirty="0">
                        <a:latin typeface="+mn-lt"/>
                      </a:endParaRPr>
                    </a:p>
                  </a:txBody>
                  <a:tcPr marL="88888" marR="88888" marT="44444" marB="44444"/>
                </a:tc>
                <a:extLst>
                  <a:ext uri="{0D108BD9-81ED-4DB2-BD59-A6C34878D82A}">
                    <a16:rowId xmlns:a16="http://schemas.microsoft.com/office/drawing/2014/main" val="1330352301"/>
                  </a:ext>
                </a:extLst>
              </a:tr>
              <a:tr h="880701">
                <a:tc>
                  <a:txBody>
                    <a:bodyPr/>
                    <a:lstStyle/>
                    <a:p>
                      <a:pPr algn="ctr"/>
                      <a:r>
                        <a:rPr lang="es-MX" sz="1700" dirty="0"/>
                        <a:t>POSTERS</a:t>
                      </a:r>
                      <a:endParaRPr lang="es-MX" sz="1700" dirty="0">
                        <a:latin typeface="+mn-lt"/>
                      </a:endParaRPr>
                    </a:p>
                  </a:txBody>
                  <a:tcPr marL="88239" marR="88239" marT="44119" marB="44119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700" dirty="0"/>
                        <a:t>Presencia de marca en 200 ejemplares impresos a color.</a:t>
                      </a:r>
                      <a:endParaRPr lang="es-MX" sz="1700" dirty="0">
                        <a:latin typeface="+mn-lt"/>
                      </a:endParaRPr>
                    </a:p>
                  </a:txBody>
                  <a:tcPr marL="88239" marR="88239" marT="44119" marB="44119"/>
                </a:tc>
                <a:tc>
                  <a:txBody>
                    <a:bodyPr/>
                    <a:lstStyle/>
                    <a:p>
                      <a:pPr algn="ctr"/>
                      <a:endParaRPr lang="es-MX" sz="1700" dirty="0">
                        <a:latin typeface="+mn-lt"/>
                      </a:endParaRPr>
                    </a:p>
                  </a:txBody>
                  <a:tcPr marL="88239" marR="88239" marT="44119" marB="44119"/>
                </a:tc>
                <a:extLst>
                  <a:ext uri="{0D108BD9-81ED-4DB2-BD59-A6C34878D82A}">
                    <a16:rowId xmlns:a16="http://schemas.microsoft.com/office/drawing/2014/main" val="2827997894"/>
                  </a:ext>
                </a:extLst>
              </a:tr>
              <a:tr h="880701">
                <a:tc>
                  <a:txBody>
                    <a:bodyPr/>
                    <a:lstStyle/>
                    <a:p>
                      <a:pPr algn="ctr"/>
                      <a:r>
                        <a:rPr lang="es-MX" sz="1700" dirty="0"/>
                        <a:t>RECESO DE CAFÉ PARA LA EXPO COMERCIAL </a:t>
                      </a:r>
                      <a:endParaRPr lang="es-MX" sz="1700" dirty="0">
                        <a:latin typeface="+mn-lt"/>
                      </a:endParaRPr>
                    </a:p>
                  </a:txBody>
                  <a:tcPr marL="88239" marR="88239" marT="44119" marB="44119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700" dirty="0"/>
                        <a:t>Derecho a presencia de marca y servicio para 300 personas Incluye: Servicio por 1 hora, café, té, agua, refrescos y pastas</a:t>
                      </a:r>
                      <a:endParaRPr lang="es-MX" sz="1700" dirty="0">
                        <a:latin typeface="+mn-lt"/>
                      </a:endParaRPr>
                    </a:p>
                  </a:txBody>
                  <a:tcPr marL="88239" marR="88239" marT="44119" marB="44119"/>
                </a:tc>
                <a:tc>
                  <a:txBody>
                    <a:bodyPr/>
                    <a:lstStyle/>
                    <a:p>
                      <a:pPr algn="ctr"/>
                      <a:endParaRPr lang="es-MX" sz="1700" dirty="0"/>
                    </a:p>
                  </a:txBody>
                  <a:tcPr marL="88239" marR="88239" marT="44119" marB="44119"/>
                </a:tc>
                <a:extLst>
                  <a:ext uri="{0D108BD9-81ED-4DB2-BD59-A6C34878D82A}">
                    <a16:rowId xmlns:a16="http://schemas.microsoft.com/office/drawing/2014/main" val="1286122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914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6 CuadroTexto"/>
          <p:cNvSpPr txBox="1"/>
          <p:nvPr/>
        </p:nvSpPr>
        <p:spPr>
          <a:xfrm>
            <a:off x="1768355" y="455095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PATROCINIOS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536094"/>
              </p:ext>
            </p:extLst>
          </p:nvPr>
        </p:nvGraphicFramePr>
        <p:xfrm>
          <a:off x="220133" y="2077316"/>
          <a:ext cx="8632319" cy="406028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877440">
                  <a:extLst>
                    <a:ext uri="{9D8B030D-6E8A-4147-A177-3AD203B41FA5}">
                      <a16:colId xmlns:a16="http://schemas.microsoft.com/office/drawing/2014/main" val="2547223824"/>
                    </a:ext>
                  </a:extLst>
                </a:gridCol>
                <a:gridCol w="3803290">
                  <a:extLst>
                    <a:ext uri="{9D8B030D-6E8A-4147-A177-3AD203B41FA5}">
                      <a16:colId xmlns:a16="http://schemas.microsoft.com/office/drawing/2014/main" val="2889555510"/>
                    </a:ext>
                  </a:extLst>
                </a:gridCol>
                <a:gridCol w="1951589">
                  <a:extLst>
                    <a:ext uri="{9D8B030D-6E8A-4147-A177-3AD203B41FA5}">
                      <a16:colId xmlns:a16="http://schemas.microsoft.com/office/drawing/2014/main" val="2644189216"/>
                    </a:ext>
                  </a:extLst>
                </a:gridCol>
              </a:tblGrid>
              <a:tr h="475137">
                <a:tc>
                  <a:txBody>
                    <a:bodyPr/>
                    <a:lstStyle/>
                    <a:p>
                      <a:pPr algn="ctr"/>
                      <a:r>
                        <a:rPr lang="es-MX" sz="1700" dirty="0">
                          <a:solidFill>
                            <a:schemeClr val="tx1"/>
                          </a:solidFill>
                        </a:rPr>
                        <a:t>PATROCINIO </a:t>
                      </a:r>
                    </a:p>
                    <a:p>
                      <a:pPr algn="ctr"/>
                      <a:endParaRPr lang="es-MX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8888" marR="88888" marT="44444" marB="4444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700" dirty="0">
                          <a:solidFill>
                            <a:schemeClr val="tx1"/>
                          </a:solidFill>
                        </a:rPr>
                        <a:t>DESCRIPCIÓN</a:t>
                      </a:r>
                      <a:endParaRPr lang="es-MX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8888" marR="88888" marT="44444" marB="4444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700" dirty="0">
                          <a:solidFill>
                            <a:schemeClr val="tx1"/>
                          </a:solidFill>
                          <a:latin typeface="+mn-lt"/>
                        </a:rPr>
                        <a:t>EMPRESA </a:t>
                      </a:r>
                    </a:p>
                  </a:txBody>
                  <a:tcPr marL="88888" marR="88888" marT="44444" marB="4444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384105"/>
                  </a:ext>
                </a:extLst>
              </a:tr>
              <a:tr h="811129">
                <a:tc>
                  <a:txBody>
                    <a:bodyPr/>
                    <a:lstStyle/>
                    <a:p>
                      <a:pPr algn="ctr"/>
                      <a:r>
                        <a:rPr lang="es-MX" sz="1700" dirty="0"/>
                        <a:t>PATROCINIO A RESIDENTES </a:t>
                      </a:r>
                      <a:endParaRPr lang="es-MX" sz="1700" dirty="0">
                        <a:latin typeface="+mn-lt"/>
                      </a:endParaRPr>
                    </a:p>
                  </a:txBody>
                  <a:tcPr marL="88239" marR="88239" marT="44119" marB="44119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es-ES" sz="1700" dirty="0">
                          <a:effectLst/>
                        </a:rPr>
                        <a:t>Hospedaje, alimentos, traslados, boleto de avión e inscripción al congreso  </a:t>
                      </a:r>
                      <a:endParaRPr lang="es-MX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algn="ctr"/>
                      <a:endParaRPr lang="es-MX" sz="1700" dirty="0">
                        <a:latin typeface="+mn-lt"/>
                      </a:endParaRPr>
                    </a:p>
                  </a:txBody>
                  <a:tcPr marL="88239" marR="88239" marT="44119" marB="44119"/>
                </a:tc>
                <a:extLst>
                  <a:ext uri="{0D108BD9-81ED-4DB2-BD59-A6C34878D82A}">
                    <a16:rowId xmlns:a16="http://schemas.microsoft.com/office/drawing/2014/main" val="1330352301"/>
                  </a:ext>
                </a:extLst>
              </a:tr>
              <a:tr h="880701">
                <a:tc>
                  <a:txBody>
                    <a:bodyPr/>
                    <a:lstStyle/>
                    <a:p>
                      <a:pPr algn="ctr"/>
                      <a:r>
                        <a:rPr lang="es-MX" sz="1700" dirty="0"/>
                        <a:t>EDECANES PARA ATENCIÓN EN SESIONES </a:t>
                      </a:r>
                      <a:endParaRPr lang="es-MX" sz="1700" dirty="0">
                        <a:latin typeface="+mn-lt"/>
                      </a:endParaRPr>
                    </a:p>
                  </a:txBody>
                  <a:tcPr marL="88239" marR="88239" marT="44119" marB="44119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700" dirty="0"/>
                        <a:t>Presencia de marca en edecanes (costo por edecán por día por 8 horas)</a:t>
                      </a:r>
                      <a:endParaRPr lang="es-MX" sz="1700" dirty="0">
                        <a:latin typeface="+mn-lt"/>
                      </a:endParaRPr>
                    </a:p>
                  </a:txBody>
                  <a:tcPr marL="88239" marR="88239" marT="44119" marB="44119"/>
                </a:tc>
                <a:tc>
                  <a:txBody>
                    <a:bodyPr/>
                    <a:lstStyle/>
                    <a:p>
                      <a:pPr algn="ctr"/>
                      <a:endParaRPr lang="es-MX" sz="1700" dirty="0">
                        <a:latin typeface="+mn-lt"/>
                      </a:endParaRPr>
                    </a:p>
                  </a:txBody>
                  <a:tcPr marL="88239" marR="88239" marT="44119" marB="44119"/>
                </a:tc>
                <a:extLst>
                  <a:ext uri="{0D108BD9-81ED-4DB2-BD59-A6C34878D82A}">
                    <a16:rowId xmlns:a16="http://schemas.microsoft.com/office/drawing/2014/main" val="2827997894"/>
                  </a:ext>
                </a:extLst>
              </a:tr>
              <a:tr h="880701">
                <a:tc>
                  <a:txBody>
                    <a:bodyPr/>
                    <a:lstStyle/>
                    <a:p>
                      <a:pPr algn="ctr"/>
                      <a:r>
                        <a:rPr lang="es-MX" sz="1700" dirty="0"/>
                        <a:t>MAMPARAS PARA CARTELES </a:t>
                      </a:r>
                      <a:endParaRPr lang="es-MX" sz="1700" dirty="0">
                        <a:latin typeface="+mn-lt"/>
                      </a:endParaRPr>
                    </a:p>
                  </a:txBody>
                  <a:tcPr marL="88239" marR="88239" marT="44119" marB="44119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700" dirty="0"/>
                        <a:t>20 mamparas con presencia de marca, imagen del evento y numeración impresa</a:t>
                      </a:r>
                      <a:endParaRPr lang="es-MX" sz="1700" dirty="0">
                        <a:latin typeface="+mn-lt"/>
                      </a:endParaRPr>
                    </a:p>
                  </a:txBody>
                  <a:tcPr marL="88239" marR="88239" marT="44119" marB="44119"/>
                </a:tc>
                <a:tc>
                  <a:txBody>
                    <a:bodyPr/>
                    <a:lstStyle/>
                    <a:p>
                      <a:pPr algn="ctr"/>
                      <a:endParaRPr lang="es-MX" sz="1700" dirty="0">
                        <a:latin typeface="+mn-lt"/>
                      </a:endParaRPr>
                    </a:p>
                  </a:txBody>
                  <a:tcPr marL="88239" marR="88239" marT="44119" marB="44119"/>
                </a:tc>
                <a:extLst>
                  <a:ext uri="{0D108BD9-81ED-4DB2-BD59-A6C34878D82A}">
                    <a16:rowId xmlns:a16="http://schemas.microsoft.com/office/drawing/2014/main" val="1286122725"/>
                  </a:ext>
                </a:extLst>
              </a:tr>
              <a:tr h="880701">
                <a:tc>
                  <a:txBody>
                    <a:bodyPr/>
                    <a:lstStyle/>
                    <a:p>
                      <a:pPr algn="ctr"/>
                      <a:r>
                        <a:rPr lang="es-MX" sz="1700" dirty="0"/>
                        <a:t>CASA DEL URÓLOGO </a:t>
                      </a:r>
                      <a:endParaRPr lang="es-MX" sz="1700" dirty="0">
                        <a:latin typeface="+mn-lt"/>
                      </a:endParaRPr>
                    </a:p>
                  </a:txBody>
                  <a:tcPr marL="88239" marR="88239" marT="44119" marB="44119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700" dirty="0">
                          <a:latin typeface="+mn-lt"/>
                        </a:rPr>
                        <a:t>Incluye derecho a presencia de marca, </a:t>
                      </a:r>
                      <a:r>
                        <a:rPr lang="es-MX" sz="1700" dirty="0" err="1">
                          <a:latin typeface="+mn-lt"/>
                        </a:rPr>
                        <a:t>lap</a:t>
                      </a:r>
                      <a:r>
                        <a:rPr lang="es-MX" sz="1700" dirty="0">
                          <a:latin typeface="+mn-lt"/>
                        </a:rPr>
                        <a:t> tops, impresoras, mobiliario.</a:t>
                      </a:r>
                    </a:p>
                  </a:txBody>
                  <a:tcPr marL="88239" marR="88239" marT="44119" marB="441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700" dirty="0">
                          <a:latin typeface="+mn-lt"/>
                        </a:rPr>
                        <a:t>LILLY </a:t>
                      </a:r>
                    </a:p>
                  </a:txBody>
                  <a:tcPr marL="88239" marR="88239" marT="44119" marB="44119"/>
                </a:tc>
                <a:extLst>
                  <a:ext uri="{0D108BD9-81ED-4DB2-BD59-A6C34878D82A}">
                    <a16:rowId xmlns:a16="http://schemas.microsoft.com/office/drawing/2014/main" val="30213645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4480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CuadroTexto"/>
          <p:cNvSpPr txBox="1"/>
          <p:nvPr/>
        </p:nvSpPr>
        <p:spPr>
          <a:xfrm>
            <a:off x="2347355" y="465237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PATROCINIOS ACADÉMICOS 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582441"/>
              </p:ext>
            </p:extLst>
          </p:nvPr>
        </p:nvGraphicFramePr>
        <p:xfrm>
          <a:off x="228598" y="2312774"/>
          <a:ext cx="8610599" cy="2840789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540342">
                  <a:extLst>
                    <a:ext uri="{9D8B030D-6E8A-4147-A177-3AD203B41FA5}">
                      <a16:colId xmlns:a16="http://schemas.microsoft.com/office/drawing/2014/main" val="1668753435"/>
                    </a:ext>
                  </a:extLst>
                </a:gridCol>
                <a:gridCol w="4089058">
                  <a:extLst>
                    <a:ext uri="{9D8B030D-6E8A-4147-A177-3AD203B41FA5}">
                      <a16:colId xmlns:a16="http://schemas.microsoft.com/office/drawing/2014/main" val="3884938290"/>
                    </a:ext>
                  </a:extLst>
                </a:gridCol>
                <a:gridCol w="1981199">
                  <a:extLst>
                    <a:ext uri="{9D8B030D-6E8A-4147-A177-3AD203B41FA5}">
                      <a16:colId xmlns:a16="http://schemas.microsoft.com/office/drawing/2014/main" val="1928618319"/>
                    </a:ext>
                  </a:extLst>
                </a:gridCol>
              </a:tblGrid>
              <a:tr h="507096">
                <a:tc>
                  <a:txBody>
                    <a:bodyPr/>
                    <a:lstStyle/>
                    <a:p>
                      <a:pPr algn="ctr"/>
                      <a:r>
                        <a:rPr lang="es-MX" sz="1700" dirty="0">
                          <a:solidFill>
                            <a:schemeClr val="tx1"/>
                          </a:solidFill>
                        </a:rPr>
                        <a:t>PATROCINIO </a:t>
                      </a:r>
                    </a:p>
                    <a:p>
                      <a:pPr algn="ctr"/>
                      <a:endParaRPr lang="es-MX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6425" marR="86425" marT="43213" marB="43213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700" dirty="0">
                          <a:solidFill>
                            <a:schemeClr val="tx1"/>
                          </a:solidFill>
                        </a:rPr>
                        <a:t>DESCRIPCIÓN</a:t>
                      </a:r>
                      <a:endParaRPr lang="es-MX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6425" marR="86425" marT="43213" marB="43213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700" dirty="0">
                          <a:solidFill>
                            <a:schemeClr val="tx1"/>
                          </a:solidFill>
                        </a:rPr>
                        <a:t>EMPRESA</a:t>
                      </a:r>
                      <a:endParaRPr lang="es-MX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6425" marR="86425" marT="43213" marB="43213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594365"/>
                  </a:ext>
                </a:extLst>
              </a:tr>
              <a:tr h="724399">
                <a:tc>
                  <a:txBody>
                    <a:bodyPr/>
                    <a:lstStyle/>
                    <a:p>
                      <a:pPr algn="ctr"/>
                      <a:r>
                        <a:rPr lang="es-MX" sz="1700" dirty="0"/>
                        <a:t>SIMPOSIOS</a:t>
                      </a:r>
                      <a:endParaRPr lang="es-MX" sz="1700" dirty="0">
                        <a:latin typeface="+mn-lt"/>
                      </a:endParaRPr>
                    </a:p>
                  </a:txBody>
                  <a:tcPr marL="86425" marR="86425" marT="43213" marB="432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700" dirty="0"/>
                        <a:t>60 min, incluye: Derecho a presencia de marca, equipo audiovisual y mobiliario</a:t>
                      </a:r>
                    </a:p>
                    <a:p>
                      <a:pPr algn="ctr"/>
                      <a:r>
                        <a:rPr lang="es-MX" sz="1700" dirty="0"/>
                        <a:t> </a:t>
                      </a:r>
                      <a:endParaRPr lang="es-MX" sz="1700" dirty="0">
                        <a:latin typeface="+mn-lt"/>
                      </a:endParaRPr>
                    </a:p>
                  </a:txBody>
                  <a:tcPr marL="86425" marR="86425" marT="43213" marB="432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700" dirty="0"/>
                        <a:t>LILLY </a:t>
                      </a:r>
                    </a:p>
                    <a:p>
                      <a:pPr algn="ctr"/>
                      <a:r>
                        <a:rPr lang="es-MX" sz="1700" dirty="0"/>
                        <a:t>ASPEN </a:t>
                      </a:r>
                    </a:p>
                    <a:p>
                      <a:pPr algn="ctr"/>
                      <a:r>
                        <a:rPr lang="es-MX" sz="1700" dirty="0"/>
                        <a:t>FERRING </a:t>
                      </a:r>
                    </a:p>
                    <a:p>
                      <a:pPr algn="ctr"/>
                      <a:r>
                        <a:rPr lang="es-MX" sz="1700" dirty="0"/>
                        <a:t>PFIZER </a:t>
                      </a:r>
                    </a:p>
                  </a:txBody>
                  <a:tcPr marL="86425" marR="86425" marT="43213" marB="43213"/>
                </a:tc>
                <a:extLst>
                  <a:ext uri="{0D108BD9-81ED-4DB2-BD59-A6C34878D82A}">
                    <a16:rowId xmlns:a16="http://schemas.microsoft.com/office/drawing/2014/main" val="1515285096"/>
                  </a:ext>
                </a:extLst>
              </a:tr>
              <a:tr h="1113457">
                <a:tc>
                  <a:txBody>
                    <a:bodyPr/>
                    <a:lstStyle/>
                    <a:p>
                      <a:pPr algn="ctr"/>
                      <a:r>
                        <a:rPr lang="es-MX" sz="1700" dirty="0"/>
                        <a:t>PREMIOS EN EFECTIVO</a:t>
                      </a:r>
                      <a:endParaRPr lang="es-MX" sz="1700" dirty="0">
                        <a:latin typeface="+mn-lt"/>
                      </a:endParaRPr>
                    </a:p>
                  </a:txBody>
                  <a:tcPr marL="86425" marR="86425" marT="43213" marB="43213"/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es-ES" sz="1700" dirty="0">
                          <a:effectLst/>
                        </a:rPr>
                        <a:t>1° Lugar trabajos libres, videos, carteles</a:t>
                      </a:r>
                      <a:endParaRPr lang="es-MX" sz="1700" dirty="0">
                        <a:effectLst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es-ES" sz="1700" dirty="0">
                          <a:effectLst/>
                        </a:rPr>
                        <a:t>2° Lugar trabajos libres, videos, carteles</a:t>
                      </a:r>
                      <a:endParaRPr lang="es-MX" sz="1700" dirty="0">
                        <a:effectLst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es-ES" sz="1700" dirty="0">
                          <a:effectLst/>
                        </a:rPr>
                        <a:t>3° Lugar trabajos libres, videos, carteles</a:t>
                      </a:r>
                      <a:endParaRPr lang="es-MX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algn="ctr"/>
                      <a:endParaRPr lang="es-MX" sz="1700" b="0" dirty="0">
                        <a:latin typeface="+mn-lt"/>
                      </a:endParaRPr>
                    </a:p>
                  </a:txBody>
                  <a:tcPr marL="86425" marR="86425" marT="43213" marB="43213"/>
                </a:tc>
                <a:extLst>
                  <a:ext uri="{0D108BD9-81ED-4DB2-BD59-A6C34878D82A}">
                    <a16:rowId xmlns:a16="http://schemas.microsoft.com/office/drawing/2014/main" val="17854518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57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CuadroTexto"/>
          <p:cNvSpPr txBox="1"/>
          <p:nvPr/>
        </p:nvSpPr>
        <p:spPr>
          <a:xfrm>
            <a:off x="2125690" y="469013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PATROCINIOS SOCIALES  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233359"/>
              </p:ext>
            </p:extLst>
          </p:nvPr>
        </p:nvGraphicFramePr>
        <p:xfrm>
          <a:off x="304800" y="2617373"/>
          <a:ext cx="8229602" cy="187452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926082">
                  <a:extLst>
                    <a:ext uri="{9D8B030D-6E8A-4147-A177-3AD203B41FA5}">
                      <a16:colId xmlns:a16="http://schemas.microsoft.com/office/drawing/2014/main" val="601944387"/>
                    </a:ext>
                  </a:extLst>
                </a:gridCol>
                <a:gridCol w="5303520">
                  <a:extLst>
                    <a:ext uri="{9D8B030D-6E8A-4147-A177-3AD203B41FA5}">
                      <a16:colId xmlns:a16="http://schemas.microsoft.com/office/drawing/2014/main" val="51741436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MX" dirty="0">
                          <a:solidFill>
                            <a:schemeClr val="tx1"/>
                          </a:solidFill>
                        </a:rPr>
                        <a:t>PATROCINIO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MX" dirty="0">
                          <a:solidFill>
                            <a:schemeClr val="tx1"/>
                          </a:solidFill>
                        </a:rPr>
                        <a:t>DESCRIPCIÓN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3587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COCTEL DE BIENVENIDA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Incluye derecho a presencia de marca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20323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EVENTO MAGNO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Cena que dará lugar en Hospicio Cabañas, incluye derecho a presencia de marca y alimentos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7979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CENA DE CLAUSURA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/>
                        <a:t>Incluye derecho a presencia de marca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928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8700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956</TotalTime>
  <Words>366</Words>
  <Application>Microsoft Office PowerPoint</Application>
  <PresentationFormat>Presentación en pantalla (4:3)</PresentationFormat>
  <Paragraphs>78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Mayra C</dc:creator>
  <cp:lastModifiedBy>Marlene Vera</cp:lastModifiedBy>
  <cp:revision>124</cp:revision>
  <dcterms:created xsi:type="dcterms:W3CDTF">2017-06-08T15:50:29Z</dcterms:created>
  <dcterms:modified xsi:type="dcterms:W3CDTF">2017-11-23T22:33:07Z</dcterms:modified>
</cp:coreProperties>
</file>