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
  </p:notesMasterIdLst>
  <p:sldIdLst>
    <p:sldId id="260" r:id="rId2"/>
    <p:sldId id="259" r:id="rId3"/>
    <p:sldId id="258" r:id="rId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5" d="100"/>
          <a:sy n="95" d="100"/>
        </p:scale>
        <p:origin x="228" y="8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238056-3C70-4B2F-9605-7F07EC1DB48B}" type="datetimeFigureOut">
              <a:rPr lang="en-US" smtClean="0"/>
              <a:t>2/25/2018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DF9027-91FF-483E-BC0A-F139AEFDA3D0}" type="slidenum">
              <a:rPr lang="en-US" smtClean="0"/>
              <a:t>‹#›</a:t>
            </a:fld>
            <a:endParaRPr lang="en-US"/>
          </a:p>
        </p:txBody>
      </p:sp>
    </p:spTree>
    <p:extLst>
      <p:ext uri="{BB962C8B-B14F-4D97-AF65-F5344CB8AC3E}">
        <p14:creationId xmlns:p14="http://schemas.microsoft.com/office/powerpoint/2010/main" val="1271328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896880B-C682-4543-B4F8-F862D0EFE201}"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EFBD7F-F318-6542-A784-ACEAD4E9593F}" type="slidenum">
              <a:rPr lang="en-US" smtClean="0"/>
              <a:t>‹#›</a:t>
            </a:fld>
            <a:endParaRPr lang="en-US"/>
          </a:p>
        </p:txBody>
      </p:sp>
    </p:spTree>
    <p:extLst>
      <p:ext uri="{BB962C8B-B14F-4D97-AF65-F5344CB8AC3E}">
        <p14:creationId xmlns:p14="http://schemas.microsoft.com/office/powerpoint/2010/main" val="1874621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96880B-C682-4543-B4F8-F862D0EFE201}"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EFBD7F-F318-6542-A784-ACEAD4E9593F}" type="slidenum">
              <a:rPr lang="en-US" smtClean="0"/>
              <a:t>‹#›</a:t>
            </a:fld>
            <a:endParaRPr lang="en-US"/>
          </a:p>
        </p:txBody>
      </p:sp>
    </p:spTree>
    <p:extLst>
      <p:ext uri="{BB962C8B-B14F-4D97-AF65-F5344CB8AC3E}">
        <p14:creationId xmlns:p14="http://schemas.microsoft.com/office/powerpoint/2010/main" val="4040033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96880B-C682-4543-B4F8-F862D0EFE201}"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EFBD7F-F318-6542-A784-ACEAD4E9593F}" type="slidenum">
              <a:rPr lang="en-US" smtClean="0"/>
              <a:t>‹#›</a:t>
            </a:fld>
            <a:endParaRPr lang="en-US"/>
          </a:p>
        </p:txBody>
      </p:sp>
    </p:spTree>
    <p:extLst>
      <p:ext uri="{BB962C8B-B14F-4D97-AF65-F5344CB8AC3E}">
        <p14:creationId xmlns:p14="http://schemas.microsoft.com/office/powerpoint/2010/main" val="114347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96880B-C682-4543-B4F8-F862D0EFE201}"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EFBD7F-F318-6542-A784-ACEAD4E9593F}" type="slidenum">
              <a:rPr lang="en-US" smtClean="0"/>
              <a:t>‹#›</a:t>
            </a:fld>
            <a:endParaRPr lang="en-US"/>
          </a:p>
        </p:txBody>
      </p:sp>
    </p:spTree>
    <p:extLst>
      <p:ext uri="{BB962C8B-B14F-4D97-AF65-F5344CB8AC3E}">
        <p14:creationId xmlns:p14="http://schemas.microsoft.com/office/powerpoint/2010/main" val="2828001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96880B-C682-4543-B4F8-F862D0EFE201}"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EFBD7F-F318-6542-A784-ACEAD4E9593F}" type="slidenum">
              <a:rPr lang="en-US" smtClean="0"/>
              <a:t>‹#›</a:t>
            </a:fld>
            <a:endParaRPr lang="en-US"/>
          </a:p>
        </p:txBody>
      </p:sp>
    </p:spTree>
    <p:extLst>
      <p:ext uri="{BB962C8B-B14F-4D97-AF65-F5344CB8AC3E}">
        <p14:creationId xmlns:p14="http://schemas.microsoft.com/office/powerpoint/2010/main" val="131457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896880B-C682-4543-B4F8-F862D0EFE201}" type="datetimeFigureOut">
              <a:rPr lang="en-US" smtClean="0"/>
              <a:t>2/25/2018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EFBD7F-F318-6542-A784-ACEAD4E9593F}" type="slidenum">
              <a:rPr lang="en-US" smtClean="0"/>
              <a:t>‹#›</a:t>
            </a:fld>
            <a:endParaRPr lang="en-US"/>
          </a:p>
        </p:txBody>
      </p:sp>
    </p:spTree>
    <p:extLst>
      <p:ext uri="{BB962C8B-B14F-4D97-AF65-F5344CB8AC3E}">
        <p14:creationId xmlns:p14="http://schemas.microsoft.com/office/powerpoint/2010/main" val="2010422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896880B-C682-4543-B4F8-F862D0EFE201}" type="datetimeFigureOut">
              <a:rPr lang="en-US" smtClean="0"/>
              <a:t>2/25/2018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EFBD7F-F318-6542-A784-ACEAD4E9593F}" type="slidenum">
              <a:rPr lang="en-US" smtClean="0"/>
              <a:t>‹#›</a:t>
            </a:fld>
            <a:endParaRPr lang="en-US"/>
          </a:p>
        </p:txBody>
      </p:sp>
    </p:spTree>
    <p:extLst>
      <p:ext uri="{BB962C8B-B14F-4D97-AF65-F5344CB8AC3E}">
        <p14:creationId xmlns:p14="http://schemas.microsoft.com/office/powerpoint/2010/main" val="2914766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896880B-C682-4543-B4F8-F862D0EFE201}" type="datetimeFigureOut">
              <a:rPr lang="en-US" smtClean="0"/>
              <a:t>2/25/2018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EFBD7F-F318-6542-A784-ACEAD4E9593F}" type="slidenum">
              <a:rPr lang="en-US" smtClean="0"/>
              <a:t>‹#›</a:t>
            </a:fld>
            <a:endParaRPr lang="en-US"/>
          </a:p>
        </p:txBody>
      </p:sp>
    </p:spTree>
    <p:extLst>
      <p:ext uri="{BB962C8B-B14F-4D97-AF65-F5344CB8AC3E}">
        <p14:creationId xmlns:p14="http://schemas.microsoft.com/office/powerpoint/2010/main" val="2147206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96880B-C682-4543-B4F8-F862D0EFE201}" type="datetimeFigureOut">
              <a:rPr lang="en-US" smtClean="0"/>
              <a:t>2/25/2018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EFBD7F-F318-6542-A784-ACEAD4E9593F}" type="slidenum">
              <a:rPr lang="en-US" smtClean="0"/>
              <a:t>‹#›</a:t>
            </a:fld>
            <a:endParaRPr lang="en-US"/>
          </a:p>
        </p:txBody>
      </p:sp>
    </p:spTree>
    <p:extLst>
      <p:ext uri="{BB962C8B-B14F-4D97-AF65-F5344CB8AC3E}">
        <p14:creationId xmlns:p14="http://schemas.microsoft.com/office/powerpoint/2010/main" val="3576813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96880B-C682-4543-B4F8-F862D0EFE201}" type="datetimeFigureOut">
              <a:rPr lang="en-US" smtClean="0"/>
              <a:t>2/25/2018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EFBD7F-F318-6542-A784-ACEAD4E9593F}" type="slidenum">
              <a:rPr lang="en-US" smtClean="0"/>
              <a:t>‹#›</a:t>
            </a:fld>
            <a:endParaRPr lang="en-US"/>
          </a:p>
        </p:txBody>
      </p:sp>
    </p:spTree>
    <p:extLst>
      <p:ext uri="{BB962C8B-B14F-4D97-AF65-F5344CB8AC3E}">
        <p14:creationId xmlns:p14="http://schemas.microsoft.com/office/powerpoint/2010/main" val="1940923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96880B-C682-4543-B4F8-F862D0EFE201}" type="datetimeFigureOut">
              <a:rPr lang="en-US" smtClean="0"/>
              <a:t>2/25/2018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EFBD7F-F318-6542-A784-ACEAD4E9593F}" type="slidenum">
              <a:rPr lang="en-US" smtClean="0"/>
              <a:t>‹#›</a:t>
            </a:fld>
            <a:endParaRPr lang="en-US"/>
          </a:p>
        </p:txBody>
      </p:sp>
    </p:spTree>
    <p:extLst>
      <p:ext uri="{BB962C8B-B14F-4D97-AF65-F5344CB8AC3E}">
        <p14:creationId xmlns:p14="http://schemas.microsoft.com/office/powerpoint/2010/main" val="2249803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896880B-C682-4543-B4F8-F862D0EFE201}" type="datetimeFigureOut">
              <a:rPr lang="en-US" smtClean="0"/>
              <a:t>2/25/2018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8EFBD7F-F318-6542-A784-ACEAD4E9593F}" type="slidenum">
              <a:rPr lang="en-US" smtClean="0"/>
              <a:t>‹#›</a:t>
            </a:fld>
            <a:endParaRPr lang="en-US"/>
          </a:p>
        </p:txBody>
      </p:sp>
    </p:spTree>
    <p:extLst>
      <p:ext uri="{BB962C8B-B14F-4D97-AF65-F5344CB8AC3E}">
        <p14:creationId xmlns:p14="http://schemas.microsoft.com/office/powerpoint/2010/main" val="41588089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extBox 4"/>
          <p:cNvSpPr txBox="1"/>
          <p:nvPr/>
        </p:nvSpPr>
        <p:spPr>
          <a:xfrm>
            <a:off x="6320307" y="3208972"/>
            <a:ext cx="2904186" cy="1477328"/>
          </a:xfrm>
          <a:prstGeom prst="rect">
            <a:avLst/>
          </a:prstGeom>
          <a:noFill/>
        </p:spPr>
        <p:txBody>
          <a:bodyPr wrap="square" rtlCol="0">
            <a:spAutoFit/>
          </a:bodyPr>
          <a:lstStyle/>
          <a:p>
            <a:r>
              <a:rPr lang="en-US" b="1" dirty="0">
                <a:solidFill>
                  <a:schemeClr val="bg1"/>
                </a:solidFill>
              </a:rPr>
              <a:t>Genital Gender Affirming Surgery for the Transgender Patient: A Didactic and Hands-on Fresh Cadaver-Based Course</a:t>
            </a:r>
          </a:p>
        </p:txBody>
      </p:sp>
    </p:spTree>
    <p:extLst>
      <p:ext uri="{BB962C8B-B14F-4D97-AF65-F5344CB8AC3E}">
        <p14:creationId xmlns:p14="http://schemas.microsoft.com/office/powerpoint/2010/main" val="2272005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567952" y="1458641"/>
            <a:ext cx="5576047" cy="4185761"/>
          </a:xfrm>
          <a:prstGeom prst="rect">
            <a:avLst/>
          </a:prstGeom>
          <a:noFill/>
        </p:spPr>
        <p:txBody>
          <a:bodyPr wrap="square" rtlCol="0">
            <a:spAutoFit/>
          </a:bodyPr>
          <a:lstStyle/>
          <a:p>
            <a:pPr lvl="4"/>
            <a:r>
              <a:rPr lang="en-US" b="1" dirty="0"/>
              <a:t>Genital Gender Affirming Surgery for the Transgender Patient: </a:t>
            </a:r>
          </a:p>
          <a:p>
            <a:pPr lvl="4"/>
            <a:r>
              <a:rPr lang="en-US" b="1" dirty="0"/>
              <a:t>A Didactic and Hands-on Fresh Cadaver-Based Course</a:t>
            </a:r>
          </a:p>
          <a:p>
            <a:endParaRPr lang="en-US" b="1" dirty="0"/>
          </a:p>
          <a:p>
            <a:pPr lvl="4"/>
            <a:r>
              <a:rPr lang="en-US" dirty="0"/>
              <a:t>Thursday, May 17, 2018</a:t>
            </a:r>
          </a:p>
          <a:p>
            <a:pPr lvl="4"/>
            <a:r>
              <a:rPr lang="en-US" dirty="0"/>
              <a:t>UCSF - Parnassus Campus</a:t>
            </a:r>
          </a:p>
          <a:p>
            <a:pPr lvl="4"/>
            <a:r>
              <a:rPr lang="en-US" dirty="0"/>
              <a:t>San Francisco, CA</a:t>
            </a:r>
          </a:p>
          <a:p>
            <a:pPr lvl="4"/>
            <a:endParaRPr lang="en-US" dirty="0"/>
          </a:p>
          <a:p>
            <a:pPr lvl="4"/>
            <a:r>
              <a:rPr lang="en-US" dirty="0"/>
              <a:t>Course Director: Maurice Garcia, MD</a:t>
            </a:r>
          </a:p>
          <a:p>
            <a:endParaRPr lang="en-US" b="1" dirty="0"/>
          </a:p>
          <a:p>
            <a:r>
              <a:rPr lang="en-US" b="1" dirty="0"/>
              <a:t>      </a:t>
            </a:r>
            <a:r>
              <a:rPr lang="en-US" dirty="0"/>
              <a:t>Register at </a:t>
            </a:r>
            <a:r>
              <a:rPr lang="en-US" b="1" dirty="0"/>
              <a:t>AUA2018.org/Register/Hands-on-Courses</a:t>
            </a:r>
          </a:p>
          <a:p>
            <a:pPr algn="ctr"/>
            <a:r>
              <a:rPr lang="en-US" sz="1600" i="1" dirty="0"/>
              <a:t>Register by March 12 and Save!</a:t>
            </a:r>
          </a:p>
          <a:p>
            <a:r>
              <a:rPr lang="en-US" b="1" dirty="0"/>
              <a:t> </a:t>
            </a:r>
          </a:p>
          <a:p>
            <a:endParaRPr lang="en-US" sz="1400" dirty="0"/>
          </a:p>
        </p:txBody>
      </p:sp>
    </p:spTree>
    <p:extLst>
      <p:ext uri="{BB962C8B-B14F-4D97-AF65-F5344CB8AC3E}">
        <p14:creationId xmlns:p14="http://schemas.microsoft.com/office/powerpoint/2010/main" val="3792595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94950" y="962633"/>
            <a:ext cx="8208863" cy="6278642"/>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dirty="0"/>
              <a:t>1 day hands-on course featuring didactic lectures, a panel and hands-on fresh cadaver labs covering both Male-to-Female and Female-to-Male</a:t>
            </a:r>
          </a:p>
          <a:p>
            <a:pPr marL="285750" indent="-285750">
              <a:spcAft>
                <a:spcPts val="1200"/>
              </a:spcAft>
              <a:buFont typeface="Arial" panose="020B0604020202020204" pitchFamily="34" charset="0"/>
              <a:buChar char="•"/>
            </a:pPr>
            <a:r>
              <a:rPr lang="en-US" dirty="0"/>
              <a:t>The most common complications after genital gender affirming surgery (GAS) relate to the lower urinary tract and sexual function.  Thus, urologists are likely to see more transgender patients for management of urinary and sexual dysfunction. </a:t>
            </a:r>
          </a:p>
          <a:p>
            <a:pPr marL="285750" indent="-285750">
              <a:buFont typeface="Arial" panose="020B0604020202020204" pitchFamily="34" charset="0"/>
              <a:buChar char="•"/>
            </a:pPr>
            <a:r>
              <a:rPr lang="en-US" dirty="0"/>
              <a:t>Featured Faculty: </a:t>
            </a:r>
          </a:p>
          <a:p>
            <a:pPr marL="742950" lvl="1" indent="-285750">
              <a:buFont typeface="Courier New" panose="02070309020205020404" pitchFamily="49" charset="0"/>
              <a:buChar char="o"/>
            </a:pPr>
            <a:r>
              <a:rPr lang="en-US" sz="1600" dirty="0"/>
              <a:t>Nim Christopher, </a:t>
            </a:r>
            <a:r>
              <a:rPr lang="en-US" sz="1600" dirty="0" err="1"/>
              <a:t>Mphil</a:t>
            </a:r>
            <a:r>
              <a:rPr lang="en-US" sz="1600" dirty="0"/>
              <a:t>, FRCS </a:t>
            </a:r>
          </a:p>
          <a:p>
            <a:pPr marL="742950" lvl="1" indent="-285750">
              <a:buFont typeface="Courier New" panose="02070309020205020404" pitchFamily="49" charset="0"/>
              <a:buChar char="o"/>
            </a:pPr>
            <a:r>
              <a:rPr lang="en-US" sz="1600" dirty="0"/>
              <a:t>Nick Gorton, MD </a:t>
            </a:r>
          </a:p>
          <a:p>
            <a:pPr marL="742950" lvl="1" indent="-285750">
              <a:buFont typeface="Courier New" panose="02070309020205020404" pitchFamily="49" charset="0"/>
              <a:buChar char="o"/>
            </a:pPr>
            <a:r>
              <a:rPr lang="en-US" sz="1600" dirty="0"/>
              <a:t>Stan </a:t>
            </a:r>
            <a:r>
              <a:rPr lang="en-US" sz="1600" dirty="0" err="1"/>
              <a:t>Honig</a:t>
            </a:r>
            <a:r>
              <a:rPr lang="en-US" sz="1600" dirty="0"/>
              <a:t>, MD</a:t>
            </a:r>
          </a:p>
          <a:p>
            <a:pPr marL="742950" lvl="1" indent="-285750">
              <a:buFont typeface="Courier New" panose="02070309020205020404" pitchFamily="49" charset="0"/>
              <a:buChar char="o"/>
            </a:pPr>
            <a:r>
              <a:rPr lang="en-US" sz="1600" dirty="0"/>
              <a:t>Dan </a:t>
            </a:r>
            <a:r>
              <a:rPr lang="en-US" sz="1600" dirty="0" err="1"/>
              <a:t>Karasic</a:t>
            </a:r>
            <a:r>
              <a:rPr lang="en-US" sz="1600" dirty="0"/>
              <a:t>, MD</a:t>
            </a:r>
          </a:p>
          <a:p>
            <a:pPr marL="742950" lvl="1" indent="-285750">
              <a:buFont typeface="Courier New" panose="02070309020205020404" pitchFamily="49" charset="0"/>
              <a:buChar char="o"/>
            </a:pPr>
            <a:r>
              <a:rPr lang="en-US" sz="1600" dirty="0"/>
              <a:t>David Ralph, MD </a:t>
            </a:r>
          </a:p>
          <a:p>
            <a:pPr marL="742950" lvl="1" indent="-285750">
              <a:buFont typeface="Courier New" panose="02070309020205020404" pitchFamily="49" charset="0"/>
              <a:buChar char="o"/>
            </a:pPr>
            <a:r>
              <a:rPr lang="en-US" sz="1600" dirty="0" err="1"/>
              <a:t>Polina</a:t>
            </a:r>
            <a:r>
              <a:rPr lang="en-US" sz="1600" dirty="0"/>
              <a:t> </a:t>
            </a:r>
            <a:r>
              <a:rPr lang="en-US" sz="1600" dirty="0" err="1"/>
              <a:t>Reyblat</a:t>
            </a:r>
            <a:r>
              <a:rPr lang="en-US" sz="1600" dirty="0"/>
              <a:t>, MD </a:t>
            </a:r>
          </a:p>
          <a:p>
            <a:pPr marL="742950" lvl="1" indent="-285750">
              <a:buFont typeface="Courier New" panose="02070309020205020404" pitchFamily="49" charset="0"/>
              <a:buChar char="o"/>
            </a:pPr>
            <a:r>
              <a:rPr lang="en-US" sz="1600" dirty="0"/>
              <a:t>Philip Thomas, MBBS, FRCS </a:t>
            </a:r>
          </a:p>
          <a:p>
            <a:pPr marL="742950" lvl="1" indent="-285750">
              <a:buFont typeface="Courier New" panose="02070309020205020404" pitchFamily="49" charset="0"/>
              <a:buChar char="o"/>
            </a:pPr>
            <a:r>
              <a:rPr lang="en-US" sz="1600" dirty="0"/>
              <a:t>Lee Zhao, MD </a:t>
            </a:r>
          </a:p>
          <a:p>
            <a:pPr marL="742950" lvl="1" indent="-285750">
              <a:buFont typeface="Courier New" panose="02070309020205020404" pitchFamily="49" charset="0"/>
              <a:buChar char="o"/>
            </a:pPr>
            <a:r>
              <a:rPr lang="en-US" sz="1600" dirty="0"/>
              <a:t>UCSF Anatomy Faculty</a:t>
            </a:r>
          </a:p>
          <a:p>
            <a:pPr marL="285750" indent="-285750">
              <a:spcAft>
                <a:spcPts val="1200"/>
              </a:spcAft>
              <a:buFont typeface="Arial" panose="020B0604020202020204" pitchFamily="34" charset="0"/>
              <a:buChar char="•"/>
            </a:pPr>
            <a:endParaRPr lang="en-US" dirty="0"/>
          </a:p>
          <a:p>
            <a:pPr marL="285750" indent="-285750">
              <a:spcAft>
                <a:spcPts val="1200"/>
              </a:spcAft>
              <a:buFont typeface="Arial" panose="020B0604020202020204" pitchFamily="34" charset="0"/>
              <a:buChar char="•"/>
            </a:pPr>
            <a:endParaRPr lang="en-US" dirty="0"/>
          </a:p>
          <a:p>
            <a:pPr marL="285750" indent="-285750">
              <a:spcAft>
                <a:spcPts val="1200"/>
              </a:spcAft>
              <a:buFont typeface="Arial" panose="020B0604020202020204" pitchFamily="34" charset="0"/>
              <a:buChar char="•"/>
            </a:pPr>
            <a:endParaRPr lang="en-US" dirty="0"/>
          </a:p>
          <a:p>
            <a:pPr marL="285750" indent="-285750">
              <a:spcAft>
                <a:spcPts val="1200"/>
              </a:spcAft>
              <a:buFont typeface="Arial" panose="020B0604020202020204" pitchFamily="34" charset="0"/>
              <a:buChar char="•"/>
            </a:pPr>
            <a:endParaRPr lang="en-US" dirty="0"/>
          </a:p>
          <a:p>
            <a:pPr>
              <a:spcAft>
                <a:spcPts val="1200"/>
              </a:spcAft>
            </a:pPr>
            <a:endParaRPr lang="en-US" dirty="0"/>
          </a:p>
        </p:txBody>
      </p:sp>
      <p:sp>
        <p:nvSpPr>
          <p:cNvPr id="3" name="TextBox 2"/>
          <p:cNvSpPr txBox="1"/>
          <p:nvPr/>
        </p:nvSpPr>
        <p:spPr>
          <a:xfrm>
            <a:off x="408710" y="194550"/>
            <a:ext cx="8506690" cy="584775"/>
          </a:xfrm>
          <a:prstGeom prst="rect">
            <a:avLst/>
          </a:prstGeom>
          <a:noFill/>
        </p:spPr>
        <p:txBody>
          <a:bodyPr wrap="square" rtlCol="0">
            <a:spAutoFit/>
          </a:bodyPr>
          <a:lstStyle/>
          <a:p>
            <a:pPr algn="ctr"/>
            <a:r>
              <a:rPr lang="en-US" sz="3200" b="1" dirty="0">
                <a:solidFill>
                  <a:schemeClr val="bg1"/>
                </a:solidFill>
              </a:rPr>
              <a:t>Course Highlights</a:t>
            </a:r>
          </a:p>
        </p:txBody>
      </p:sp>
    </p:spTree>
    <p:extLst>
      <p:ext uri="{BB962C8B-B14F-4D97-AF65-F5344CB8AC3E}">
        <p14:creationId xmlns:p14="http://schemas.microsoft.com/office/powerpoint/2010/main" val="12154421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453</TotalTime>
  <Words>175</Words>
  <Application>Microsoft Office PowerPoint</Application>
  <PresentationFormat>On-screen Show (16:9)</PresentationFormat>
  <Paragraphs>29</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Courier New</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'Dana Hamer'</dc:creator>
  <cp:lastModifiedBy>Garcia, Maurice M.D,</cp:lastModifiedBy>
  <cp:revision>12</cp:revision>
  <dcterms:created xsi:type="dcterms:W3CDTF">2017-07-13T18:03:38Z</dcterms:created>
  <dcterms:modified xsi:type="dcterms:W3CDTF">2018-02-25T17:13:49Z</dcterms:modified>
</cp:coreProperties>
</file>